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slideMaster26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2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20.xml" ContentType="application/vnd.openxmlformats-officedocument.theme+xml"/>
  <Override PartName="/ppt/theme/theme19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6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4.png" ContentType="image/png"/>
  <Override PartName="/ppt/media/image5.png" ContentType="image/png"/>
  <Override PartName="/ppt/media/image37.png" ContentType="image/png"/>
  <Override PartName="/ppt/media/image15.png" ContentType="image/png"/>
  <Override PartName="/ppt/media/image6.png" ContentType="image/png"/>
  <Override PartName="/ppt/media/image38.png" ContentType="image/png"/>
  <Override PartName="/ppt/media/image1.png" ContentType="image/png"/>
  <Override PartName="/ppt/media/image33.png" ContentType="image/png"/>
  <Override PartName="/ppt/media/image10.png" ContentType="image/png"/>
  <Override PartName="/ppt/media/image47.png" ContentType="image/png"/>
  <Override PartName="/ppt/media/image13.png" ContentType="image/png"/>
  <Override PartName="/ppt/media/image36.png" ContentType="image/png"/>
  <Override PartName="/ppt/media/image4.png" ContentType="image/png"/>
  <Override PartName="/ppt/media/image40.png" ContentType="image/png"/>
  <Override PartName="/ppt/media/image41.png" ContentType="image/png"/>
  <Override PartName="/ppt/media/image30.png" ContentType="image/png"/>
  <Override PartName="/ppt/media/image42.png" ContentType="image/png"/>
  <Override PartName="/ppt/media/image31.png" ContentType="image/png"/>
  <Override PartName="/ppt/media/image43.png" ContentType="image/png"/>
  <Override PartName="/ppt/media/image32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49.png" ContentType="image/png"/>
  <Override PartName="/ppt/media/image12.png" ContentType="image/png"/>
  <Override PartName="/ppt/media/image3.png" ContentType="image/png"/>
  <Override PartName="/ppt/media/image35.png" ContentType="image/png"/>
  <Override PartName="/ppt/media/image8.png" ContentType="image/png"/>
  <Override PartName="/ppt/media/image17.png" ContentType="image/png"/>
  <Override PartName="/ppt/media/image2.png" ContentType="image/png"/>
  <Override PartName="/ppt/media/image34.png" ContentType="image/png"/>
  <Override PartName="/ppt/media/image39.png" ContentType="image/png"/>
  <Override PartName="/ppt/media/image7.png" ContentType="image/png"/>
  <Override PartName="/ppt/media/image16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_rels/slide11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46.xml.rels" ContentType="application/vnd.openxmlformats-package.relationships+xml"/>
  <Override PartName="/ppt/slides/_rels/slide10.xml.rels" ContentType="application/vnd.openxmlformats-package.relationships+xml"/>
  <Override PartName="/ppt/slides/_rels/slide45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8.xml.rels" ContentType="application/vnd.openxmlformats-package.relationships+xml"/>
  <Override PartName="/ppt/slides/_rels/slide30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notesSlides/_rels/notesSlide1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29.xml.rels" ContentType="application/vnd.openxmlformats-package.relationships+xml"/>
  <Override PartName="/ppt/notesSlides/notesSlide2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</p:sldMasterIdLst>
  <p:notesMasterIdLst>
    <p:notesMasterId r:id="rId31"/>
  </p:notes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274" r:id="rId50"/>
    <p:sldId id="275" r:id="rId51"/>
    <p:sldId id="276" r:id="rId52"/>
    <p:sldId id="277" r:id="rId53"/>
    <p:sldId id="278" r:id="rId54"/>
    <p:sldId id="279" r:id="rId55"/>
    <p:sldId id="280" r:id="rId56"/>
    <p:sldId id="281" r:id="rId57"/>
    <p:sldId id="282" r:id="rId58"/>
    <p:sldId id="283" r:id="rId59"/>
    <p:sldId id="284" r:id="rId60"/>
    <p:sldId id="285" r:id="rId61"/>
    <p:sldId id="286" r:id="rId62"/>
    <p:sldId id="287" r:id="rId63"/>
    <p:sldId id="288" r:id="rId64"/>
    <p:sldId id="289" r:id="rId65"/>
    <p:sldId id="290" r:id="rId66"/>
    <p:sldId id="291" r:id="rId67"/>
    <p:sldId id="292" r:id="rId68"/>
    <p:sldId id="293" r:id="rId69"/>
    <p:sldId id="294" r:id="rId70"/>
    <p:sldId id="295" r:id="rId71"/>
    <p:sldId id="296" r:id="rId72"/>
    <p:sldId id="297" r:id="rId73"/>
    <p:sldId id="298" r:id="rId74"/>
    <p:sldId id="299" r:id="rId75"/>
    <p:sldId id="300" r:id="rId76"/>
    <p:sldId id="301" r:id="rId77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notesMaster" Target="notesMasters/notesMaster1.xml"/><Relationship Id="rId32" Type="http://schemas.openxmlformats.org/officeDocument/2006/relationships/slide" Target="slides/slide1.xml"/><Relationship Id="rId33" Type="http://schemas.openxmlformats.org/officeDocument/2006/relationships/slide" Target="slides/slide2.xml"/><Relationship Id="rId34" Type="http://schemas.openxmlformats.org/officeDocument/2006/relationships/slide" Target="slides/slide3.xml"/><Relationship Id="rId35" Type="http://schemas.openxmlformats.org/officeDocument/2006/relationships/slide" Target="slides/slide4.xml"/><Relationship Id="rId36" Type="http://schemas.openxmlformats.org/officeDocument/2006/relationships/slide" Target="slides/slide5.xml"/><Relationship Id="rId37" Type="http://schemas.openxmlformats.org/officeDocument/2006/relationships/slide" Target="slides/slide6.xml"/><Relationship Id="rId38" Type="http://schemas.openxmlformats.org/officeDocument/2006/relationships/slide" Target="slides/slide7.xml"/><Relationship Id="rId39" Type="http://schemas.openxmlformats.org/officeDocument/2006/relationships/slide" Target="slides/slide8.xml"/><Relationship Id="rId40" Type="http://schemas.openxmlformats.org/officeDocument/2006/relationships/slide" Target="slides/slide9.xml"/><Relationship Id="rId41" Type="http://schemas.openxmlformats.org/officeDocument/2006/relationships/slide" Target="slides/slide10.xml"/><Relationship Id="rId42" Type="http://schemas.openxmlformats.org/officeDocument/2006/relationships/slide" Target="slides/slide11.xml"/><Relationship Id="rId43" Type="http://schemas.openxmlformats.org/officeDocument/2006/relationships/slide" Target="slides/slide12.xml"/><Relationship Id="rId44" Type="http://schemas.openxmlformats.org/officeDocument/2006/relationships/slide" Target="slides/slide13.xml"/><Relationship Id="rId45" Type="http://schemas.openxmlformats.org/officeDocument/2006/relationships/slide" Target="slides/slide14.xml"/><Relationship Id="rId46" Type="http://schemas.openxmlformats.org/officeDocument/2006/relationships/slide" Target="slides/slide15.xml"/><Relationship Id="rId47" Type="http://schemas.openxmlformats.org/officeDocument/2006/relationships/slide" Target="slides/slide16.xml"/><Relationship Id="rId48" Type="http://schemas.openxmlformats.org/officeDocument/2006/relationships/slide" Target="slides/slide17.xml"/><Relationship Id="rId49" Type="http://schemas.openxmlformats.org/officeDocument/2006/relationships/slide" Target="slides/slide18.xml"/><Relationship Id="rId50" Type="http://schemas.openxmlformats.org/officeDocument/2006/relationships/slide" Target="slides/slide19.xml"/><Relationship Id="rId51" Type="http://schemas.openxmlformats.org/officeDocument/2006/relationships/slide" Target="slides/slide20.xml"/><Relationship Id="rId52" Type="http://schemas.openxmlformats.org/officeDocument/2006/relationships/slide" Target="slides/slide21.xml"/><Relationship Id="rId53" Type="http://schemas.openxmlformats.org/officeDocument/2006/relationships/slide" Target="slides/slide22.xml"/><Relationship Id="rId54" Type="http://schemas.openxmlformats.org/officeDocument/2006/relationships/slide" Target="slides/slide23.xml"/><Relationship Id="rId55" Type="http://schemas.openxmlformats.org/officeDocument/2006/relationships/slide" Target="slides/slide24.xml"/><Relationship Id="rId56" Type="http://schemas.openxmlformats.org/officeDocument/2006/relationships/slide" Target="slides/slide25.xml"/><Relationship Id="rId57" Type="http://schemas.openxmlformats.org/officeDocument/2006/relationships/slide" Target="slides/slide26.xml"/><Relationship Id="rId58" Type="http://schemas.openxmlformats.org/officeDocument/2006/relationships/slide" Target="slides/slide27.xml"/><Relationship Id="rId59" Type="http://schemas.openxmlformats.org/officeDocument/2006/relationships/slide" Target="slides/slide28.xml"/><Relationship Id="rId60" Type="http://schemas.openxmlformats.org/officeDocument/2006/relationships/slide" Target="slides/slide29.xml"/><Relationship Id="rId61" Type="http://schemas.openxmlformats.org/officeDocument/2006/relationships/slide" Target="slides/slide30.xml"/><Relationship Id="rId62" Type="http://schemas.openxmlformats.org/officeDocument/2006/relationships/slide" Target="slides/slide31.xml"/><Relationship Id="rId63" Type="http://schemas.openxmlformats.org/officeDocument/2006/relationships/slide" Target="slides/slide32.xml"/><Relationship Id="rId64" Type="http://schemas.openxmlformats.org/officeDocument/2006/relationships/slide" Target="slides/slide33.xml"/><Relationship Id="rId65" Type="http://schemas.openxmlformats.org/officeDocument/2006/relationships/slide" Target="slides/slide34.xml"/><Relationship Id="rId66" Type="http://schemas.openxmlformats.org/officeDocument/2006/relationships/slide" Target="slides/slide35.xml"/><Relationship Id="rId67" Type="http://schemas.openxmlformats.org/officeDocument/2006/relationships/slide" Target="slides/slide36.xml"/><Relationship Id="rId68" Type="http://schemas.openxmlformats.org/officeDocument/2006/relationships/slide" Target="slides/slide37.xml"/><Relationship Id="rId69" Type="http://schemas.openxmlformats.org/officeDocument/2006/relationships/slide" Target="slides/slide38.xml"/><Relationship Id="rId70" Type="http://schemas.openxmlformats.org/officeDocument/2006/relationships/slide" Target="slides/slide39.xml"/><Relationship Id="rId71" Type="http://schemas.openxmlformats.org/officeDocument/2006/relationships/slide" Target="slides/slide40.xml"/><Relationship Id="rId72" Type="http://schemas.openxmlformats.org/officeDocument/2006/relationships/slide" Target="slides/slide41.xml"/><Relationship Id="rId73" Type="http://schemas.openxmlformats.org/officeDocument/2006/relationships/slide" Target="slides/slide42.xml"/><Relationship Id="rId74" Type="http://schemas.openxmlformats.org/officeDocument/2006/relationships/slide" Target="slides/slide43.xml"/><Relationship Id="rId75" Type="http://schemas.openxmlformats.org/officeDocument/2006/relationships/slide" Target="slides/slide44.xml"/><Relationship Id="rId76" Type="http://schemas.openxmlformats.org/officeDocument/2006/relationships/slide" Target="slides/slide45.xml"/><Relationship Id="rId77" Type="http://schemas.openxmlformats.org/officeDocument/2006/relationships/slide" Target="slides/slide46.xml"/><Relationship Id="rId7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747B06A2-A96E-4AB7-A345-2144E92865ED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CustomShape 3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CustomShape 35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CustomShape 39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1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CustomShape 44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CustomShape 49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CustomShape 54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CustomShape 59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CustomShape 67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CustomShape 71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3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CustomShape 75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CustomShape 79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CustomShape 3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3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CustomShape 83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CustomShape 87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CustomShape 91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CustomShape 95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CustomShape 99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CustomShape 63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CustomShape 101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CustomShape 109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6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CustomShape 114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6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CustomShape 219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CustomShape 106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CustomShape 121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7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CustomShape 208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7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CustomShape 127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7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CustomShape 133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8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CustomShape 139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8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CustomShape 145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CustomShape 151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CustomShape 157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9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CustomShape 163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CustomShape 169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CustomShape 5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CustomShape 175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CustomShape 181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CustomShape 187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60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CustomShape 193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61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CustomShape 199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61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CustomShape 247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61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CustomShape 201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CustomShape 14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CustomShape 19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49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CustomShape 24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CustomShape 27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CustomShape 31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1000" cy="12510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0" y="3150000"/>
            <a:ext cx="9711000" cy="12510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0" y="3150000"/>
            <a:ext cx="9711000" cy="12510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0" y="3150000"/>
            <a:ext cx="9711000" cy="12510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0" y="180000"/>
            <a:ext cx="9711000" cy="1251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7560000" y="6840000"/>
            <a:ext cx="2511000" cy="531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900000" y="6840000"/>
            <a:ext cx="6471000" cy="5310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" name="CustomShape 4"/>
          <p:cNvSpPr/>
          <p:nvPr/>
        </p:nvSpPr>
        <p:spPr>
          <a:xfrm>
            <a:off x="180000" y="6840000"/>
            <a:ext cx="531000" cy="5310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180000"/>
            <a:ext cx="9711000" cy="1251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7560000" y="6840000"/>
            <a:ext cx="2511000" cy="531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900000" y="6840000"/>
            <a:ext cx="6471000" cy="5310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180000" y="6840000"/>
            <a:ext cx="531000" cy="5310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0" y="180000"/>
            <a:ext cx="9711000" cy="1251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7560000" y="6840000"/>
            <a:ext cx="2511000" cy="531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900000" y="6840000"/>
            <a:ext cx="6471000" cy="5310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180000" y="6840000"/>
            <a:ext cx="531000" cy="5310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0" y="180000"/>
            <a:ext cx="9711000" cy="1251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7560000" y="6840000"/>
            <a:ext cx="2511000" cy="531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900000" y="6840000"/>
            <a:ext cx="6471000" cy="5310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9" name="CustomShape 4"/>
          <p:cNvSpPr/>
          <p:nvPr/>
        </p:nvSpPr>
        <p:spPr>
          <a:xfrm>
            <a:off x="180000" y="6840000"/>
            <a:ext cx="531000" cy="5310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0" y="180000"/>
            <a:ext cx="9711000" cy="1251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7560000" y="6840000"/>
            <a:ext cx="2511000" cy="531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900000" y="6840000"/>
            <a:ext cx="6471000" cy="5310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180000" y="6840000"/>
            <a:ext cx="531000" cy="5310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0" y="180000"/>
            <a:ext cx="9711000" cy="1251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7560000" y="6840000"/>
            <a:ext cx="2511000" cy="531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900000" y="6840000"/>
            <a:ext cx="6471000" cy="5310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180000" y="6840000"/>
            <a:ext cx="531000" cy="5310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0" y="180000"/>
            <a:ext cx="9711000" cy="1251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7560000" y="6840000"/>
            <a:ext cx="2511000" cy="531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900000" y="6840000"/>
            <a:ext cx="6471000" cy="5310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180000" y="6840000"/>
            <a:ext cx="531000" cy="5310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0" y="3150000"/>
            <a:ext cx="9711000" cy="12510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180000"/>
            <a:ext cx="9711000" cy="1251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7560000" y="6840000"/>
            <a:ext cx="2511000" cy="531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900000" y="6840000"/>
            <a:ext cx="6471000" cy="5310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180000" y="6840000"/>
            <a:ext cx="531000" cy="5310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0" y="180000"/>
            <a:ext cx="9711000" cy="1251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7560000" y="6840000"/>
            <a:ext cx="2511000" cy="531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900000" y="6840000"/>
            <a:ext cx="6471000" cy="5310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180000" y="6840000"/>
            <a:ext cx="531000" cy="5310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0" y="180000"/>
            <a:ext cx="9711000" cy="1251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7560000" y="6840000"/>
            <a:ext cx="2511000" cy="531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900000" y="6840000"/>
            <a:ext cx="6471000" cy="5310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180000" y="6840000"/>
            <a:ext cx="531000" cy="5310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0" y="180000"/>
            <a:ext cx="9711000" cy="1251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7560000" y="6840000"/>
            <a:ext cx="2511000" cy="531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900000" y="6840000"/>
            <a:ext cx="6471000" cy="5310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180000" y="6840000"/>
            <a:ext cx="531000" cy="5310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0" y="180000"/>
            <a:ext cx="9711000" cy="1251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7560000" y="6840000"/>
            <a:ext cx="2511000" cy="531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900000" y="6840000"/>
            <a:ext cx="6471000" cy="5310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180000" y="6840000"/>
            <a:ext cx="531000" cy="5310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0" y="3150000"/>
            <a:ext cx="9711000" cy="12510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0" y="180000"/>
            <a:ext cx="9711000" cy="1251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7560000" y="6840000"/>
            <a:ext cx="2511000" cy="531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900000" y="6840000"/>
            <a:ext cx="6471000" cy="5310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180000" y="6840000"/>
            <a:ext cx="531000" cy="5310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0" y="180000"/>
            <a:ext cx="9711000" cy="1251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7560000" y="6840000"/>
            <a:ext cx="2511000" cy="531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900000" y="6840000"/>
            <a:ext cx="6471000" cy="5310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8" name="CustomShape 4"/>
          <p:cNvSpPr/>
          <p:nvPr/>
        </p:nvSpPr>
        <p:spPr>
          <a:xfrm>
            <a:off x="180000" y="6840000"/>
            <a:ext cx="531000" cy="5310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0" y="3150000"/>
            <a:ext cx="9711000" cy="12510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0" y="180000"/>
            <a:ext cx="9711000" cy="1251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7560000" y="6840000"/>
            <a:ext cx="2511000" cy="5310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900000" y="6840000"/>
            <a:ext cx="6471000" cy="5310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180000" y="6840000"/>
            <a:ext cx="531000" cy="5310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stomShape 1"/>
          <p:cNvSpPr/>
          <p:nvPr/>
        </p:nvSpPr>
        <p:spPr>
          <a:xfrm>
            <a:off x="0" y="3150000"/>
            <a:ext cx="9711000" cy="12510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stomShape 1"/>
          <p:cNvSpPr/>
          <p:nvPr/>
        </p:nvSpPr>
        <p:spPr>
          <a:xfrm>
            <a:off x="0" y="3150000"/>
            <a:ext cx="9711000" cy="12510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ustomShape 1"/>
          <p:cNvSpPr/>
          <p:nvPr/>
        </p:nvSpPr>
        <p:spPr>
          <a:xfrm>
            <a:off x="0" y="3150000"/>
            <a:ext cx="9711000" cy="12510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ustomShape 1"/>
          <p:cNvSpPr/>
          <p:nvPr/>
        </p:nvSpPr>
        <p:spPr>
          <a:xfrm>
            <a:off x="0" y="3150000"/>
            <a:ext cx="9711000" cy="12510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0" y="3150000"/>
            <a:ext cx="9711000" cy="12510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3150000"/>
            <a:ext cx="9711000" cy="12510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3150000"/>
            <a:ext cx="9711000" cy="12510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29.xml"/><Relationship Id="rId6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29.xml"/><Relationship Id="rId6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30.png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2.png"/><Relationship Id="rId8" Type="http://schemas.openxmlformats.org/officeDocument/2006/relationships/slideLayout" Target="../slideLayouts/slideLayout29.xml"/><Relationship Id="rId9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30.png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2.png"/><Relationship Id="rId7" Type="http://schemas.openxmlformats.org/officeDocument/2006/relationships/slideLayout" Target="../slideLayouts/slideLayout29.xml"/><Relationship Id="rId8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6.xml"/><Relationship Id="rId4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360000" y="333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Fundamentos de Algoritmos e Estrutura de Dados – Lecture 07 – Pattern Matching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540000" y="4680000"/>
            <a:ext cx="9171000" cy="25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32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Força Bruta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CustomShape 33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CustomShape 34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685800" y="3200400"/>
            <a:ext cx="8647200" cy="2024280"/>
          </a:xfrm>
          <a:prstGeom prst="rect">
            <a:avLst/>
          </a:prstGeom>
          <a:ln w="0">
            <a:noFill/>
          </a:ln>
        </p:spPr>
      </p:pic>
      <p:pic>
        <p:nvPicPr>
          <p:cNvPr id="246" name="" descr=""/>
          <p:cNvPicPr/>
          <p:nvPr/>
        </p:nvPicPr>
        <p:blipFill>
          <a:blip r:embed="rId2"/>
          <a:stretch/>
        </p:blipFill>
        <p:spPr>
          <a:xfrm>
            <a:off x="685800" y="3200400"/>
            <a:ext cx="8647200" cy="2024280"/>
          </a:xfrm>
          <a:prstGeom prst="rect">
            <a:avLst/>
          </a:prstGeom>
          <a:ln w="0">
            <a:noFill/>
          </a:ln>
        </p:spPr>
      </p:pic>
      <p:pic>
        <p:nvPicPr>
          <p:cNvPr id="247" name="" descr=""/>
          <p:cNvPicPr/>
          <p:nvPr/>
        </p:nvPicPr>
        <p:blipFill>
          <a:blip r:embed="rId3"/>
          <a:stretch/>
        </p:blipFill>
        <p:spPr>
          <a:xfrm>
            <a:off x="2743200" y="5724720"/>
            <a:ext cx="2009520" cy="447480"/>
          </a:xfrm>
          <a:prstGeom prst="rect">
            <a:avLst/>
          </a:prstGeom>
          <a:ln w="0">
            <a:noFill/>
          </a:ln>
        </p:spPr>
      </p:pic>
      <p:sp>
        <p:nvSpPr>
          <p:cNvPr id="248" name=""/>
          <p:cNvSpPr txBox="1"/>
          <p:nvPr/>
        </p:nvSpPr>
        <p:spPr>
          <a:xfrm>
            <a:off x="4114800" y="2514600"/>
            <a:ext cx="18288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………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..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36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Força Bruta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CustomShape 37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CustomShape 38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685800" y="3200400"/>
            <a:ext cx="8647200" cy="2024280"/>
          </a:xfrm>
          <a:prstGeom prst="rect">
            <a:avLst/>
          </a:prstGeom>
          <a:ln w="0">
            <a:noFill/>
          </a:ln>
        </p:spPr>
      </p:pic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685800" y="3072960"/>
            <a:ext cx="8647200" cy="2151720"/>
          </a:xfrm>
          <a:prstGeom prst="rect">
            <a:avLst/>
          </a:prstGeom>
          <a:ln w="0">
            <a:noFill/>
          </a:ln>
        </p:spPr>
      </p:pic>
      <p:pic>
        <p:nvPicPr>
          <p:cNvPr id="254" name="" descr=""/>
          <p:cNvPicPr/>
          <p:nvPr/>
        </p:nvPicPr>
        <p:blipFill>
          <a:blip r:embed="rId3"/>
          <a:stretch/>
        </p:blipFill>
        <p:spPr>
          <a:xfrm>
            <a:off x="2743200" y="5715360"/>
            <a:ext cx="2190240" cy="456840"/>
          </a:xfrm>
          <a:prstGeom prst="rect">
            <a:avLst/>
          </a:prstGeom>
          <a:ln w="0">
            <a:noFill/>
          </a:ln>
        </p:spPr>
      </p:pic>
      <p:sp>
        <p:nvSpPr>
          <p:cNvPr id="255" name=""/>
          <p:cNvSpPr txBox="1"/>
          <p:nvPr/>
        </p:nvSpPr>
        <p:spPr>
          <a:xfrm>
            <a:off x="4114800" y="2514600"/>
            <a:ext cx="18288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………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..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40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Força Bruta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CustomShape 41"/>
          <p:cNvSpPr/>
          <p:nvPr/>
        </p:nvSpPr>
        <p:spPr>
          <a:xfrm>
            <a:off x="300600" y="1800000"/>
            <a:ext cx="9171000" cy="46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Simples e Sem 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Pré-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Processamento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Extremamente 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Custoso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Comparações 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Desnecessárias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CustomShape 42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CustomShape 43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4510440" y="1801080"/>
            <a:ext cx="4862160" cy="1399320"/>
          </a:xfrm>
          <a:prstGeom prst="rect">
            <a:avLst/>
          </a:prstGeom>
          <a:ln w="0">
            <a:noFill/>
          </a:ln>
        </p:spPr>
      </p:pic>
      <p:pic>
        <p:nvPicPr>
          <p:cNvPr id="261" name="" descr=""/>
          <p:cNvPicPr/>
          <p:nvPr/>
        </p:nvPicPr>
        <p:blipFill>
          <a:blip r:embed="rId2"/>
          <a:stretch/>
        </p:blipFill>
        <p:spPr>
          <a:xfrm>
            <a:off x="4536000" y="3418920"/>
            <a:ext cx="4800600" cy="1381680"/>
          </a:xfrm>
          <a:prstGeom prst="rect">
            <a:avLst/>
          </a:prstGeom>
          <a:ln w="0">
            <a:noFill/>
          </a:ln>
        </p:spPr>
      </p:pic>
      <p:pic>
        <p:nvPicPr>
          <p:cNvPr id="262" name="" descr=""/>
          <p:cNvPicPr/>
          <p:nvPr/>
        </p:nvPicPr>
        <p:blipFill>
          <a:blip r:embed="rId3"/>
          <a:stretch/>
        </p:blipFill>
        <p:spPr>
          <a:xfrm>
            <a:off x="4536000" y="4944600"/>
            <a:ext cx="4836600" cy="139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45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KMP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CustomShape 46"/>
          <p:cNvSpPr/>
          <p:nvPr/>
        </p:nvSpPr>
        <p:spPr>
          <a:xfrm>
            <a:off x="300600" y="1800000"/>
            <a:ext cx="9171000" cy="46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Donald Knut, James Morris e Vaughan Pratt 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Passo 1: vetor de prefixo (Longest Proper Prefix)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CustomShape 47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CustomShape 48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2057400" y="2776680"/>
            <a:ext cx="5418000" cy="156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50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KMP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CustomShape 51"/>
          <p:cNvSpPr/>
          <p:nvPr/>
        </p:nvSpPr>
        <p:spPr>
          <a:xfrm>
            <a:off x="300600" y="1800000"/>
            <a:ext cx="9171000" cy="46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Donald Knut, James Morris e Vaughan Pratt 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Passo 2 – Buscar o padrão no texto usando a tabela LPS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Se houver match, avançar nos índices do texto e do padrão.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Se houver mismatch, usar a tabela LPS para ajustar o índice do padrão, sem retroceder no texto.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CustomShape 52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CustomShape 53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1"/>
          <a:stretch/>
        </p:blipFill>
        <p:spPr>
          <a:xfrm>
            <a:off x="1143000" y="3750480"/>
            <a:ext cx="7833960" cy="272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55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KMP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CustomShape 57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CustomShape 58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496800" y="2404080"/>
            <a:ext cx="8875800" cy="308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64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KMP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CustomShape 65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CustomShape 66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496800" y="2404080"/>
            <a:ext cx="8875800" cy="3082320"/>
          </a:xfrm>
          <a:prstGeom prst="rect">
            <a:avLst/>
          </a:prstGeom>
          <a:ln w="0">
            <a:noFill/>
          </a:ln>
        </p:spPr>
      </p:pic>
      <p:pic>
        <p:nvPicPr>
          <p:cNvPr id="281" name="" descr=""/>
          <p:cNvPicPr/>
          <p:nvPr/>
        </p:nvPicPr>
        <p:blipFill>
          <a:blip r:embed="rId2"/>
          <a:stretch/>
        </p:blipFill>
        <p:spPr>
          <a:xfrm>
            <a:off x="395640" y="2368800"/>
            <a:ext cx="8976960" cy="311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68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KMP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CustomShape 69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CustomShape 70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>
            <a:off x="496800" y="2404080"/>
            <a:ext cx="8875800" cy="3082320"/>
          </a:xfrm>
          <a:prstGeom prst="rect">
            <a:avLst/>
          </a:prstGeom>
          <a:ln w="0">
            <a:noFill/>
          </a:ln>
        </p:spPr>
      </p:pic>
      <p:pic>
        <p:nvPicPr>
          <p:cNvPr id="286" name="" descr=""/>
          <p:cNvPicPr/>
          <p:nvPr/>
        </p:nvPicPr>
        <p:blipFill>
          <a:blip r:embed="rId2"/>
          <a:stretch/>
        </p:blipFill>
        <p:spPr>
          <a:xfrm>
            <a:off x="496800" y="2404080"/>
            <a:ext cx="8875440" cy="308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72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KMP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CustomShape 73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CustomShape 74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1"/>
          <a:stretch/>
        </p:blipFill>
        <p:spPr>
          <a:xfrm>
            <a:off x="496800" y="2404080"/>
            <a:ext cx="8875800" cy="3082320"/>
          </a:xfrm>
          <a:prstGeom prst="rect">
            <a:avLst/>
          </a:prstGeom>
          <a:ln w="0">
            <a:noFill/>
          </a:ln>
        </p:spPr>
      </p:pic>
      <p:pic>
        <p:nvPicPr>
          <p:cNvPr id="291" name="" descr=""/>
          <p:cNvPicPr/>
          <p:nvPr/>
        </p:nvPicPr>
        <p:blipFill>
          <a:blip r:embed="rId2"/>
          <a:stretch/>
        </p:blipFill>
        <p:spPr>
          <a:xfrm>
            <a:off x="496800" y="2404080"/>
            <a:ext cx="8875800" cy="308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76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KMP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CustomShape 77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CustomShape 78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1"/>
          <a:stretch/>
        </p:blipFill>
        <p:spPr>
          <a:xfrm>
            <a:off x="496800" y="2404080"/>
            <a:ext cx="8875800" cy="3082320"/>
          </a:xfrm>
          <a:prstGeom prst="rect">
            <a:avLst/>
          </a:prstGeom>
          <a:ln w="0">
            <a:noFill/>
          </a:ln>
        </p:spPr>
      </p:pic>
      <p:pic>
        <p:nvPicPr>
          <p:cNvPr id="296" name="" descr=""/>
          <p:cNvPicPr/>
          <p:nvPr/>
        </p:nvPicPr>
        <p:blipFill>
          <a:blip r:embed="rId2"/>
          <a:stretch/>
        </p:blipFill>
        <p:spPr>
          <a:xfrm>
            <a:off x="496800" y="2404080"/>
            <a:ext cx="9104400" cy="316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Aula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360000" y="1980000"/>
            <a:ext cx="9171000" cy="46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Lecture 06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Fluxo Máximo: Ford-Fulkerson 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Lecture 06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Pattern Matching (correspondência de cadeias)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3" marL="864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Exato (Força Bruta, KMP, Rabin-Karp)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80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KMP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CustomShape 81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CustomShape 82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0" name="" descr=""/>
          <p:cNvPicPr/>
          <p:nvPr/>
        </p:nvPicPr>
        <p:blipFill>
          <a:blip r:embed="rId1"/>
          <a:stretch/>
        </p:blipFill>
        <p:spPr>
          <a:xfrm>
            <a:off x="496800" y="2404080"/>
            <a:ext cx="8875800" cy="3082320"/>
          </a:xfrm>
          <a:prstGeom prst="rect">
            <a:avLst/>
          </a:prstGeom>
          <a:ln w="0">
            <a:noFill/>
          </a:ln>
        </p:spPr>
      </p:pic>
      <p:pic>
        <p:nvPicPr>
          <p:cNvPr id="301" name="" descr=""/>
          <p:cNvPicPr/>
          <p:nvPr/>
        </p:nvPicPr>
        <p:blipFill>
          <a:blip r:embed="rId2"/>
          <a:stretch/>
        </p:blipFill>
        <p:spPr>
          <a:xfrm>
            <a:off x="496800" y="2404080"/>
            <a:ext cx="8875800" cy="3082320"/>
          </a:xfrm>
          <a:prstGeom prst="rect">
            <a:avLst/>
          </a:prstGeom>
          <a:ln w="0">
            <a:noFill/>
          </a:ln>
        </p:spPr>
      </p:pic>
      <p:sp>
        <p:nvSpPr>
          <p:cNvPr id="302" name=""/>
          <p:cNvSpPr txBox="1"/>
          <p:nvPr/>
        </p:nvSpPr>
        <p:spPr>
          <a:xfrm>
            <a:off x="3657600" y="1946880"/>
            <a:ext cx="18288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………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..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84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KMP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CustomShape 85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CustomShape 86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1"/>
          <a:stretch/>
        </p:blipFill>
        <p:spPr>
          <a:xfrm>
            <a:off x="496800" y="2404080"/>
            <a:ext cx="8875800" cy="3082320"/>
          </a:xfrm>
          <a:prstGeom prst="rect">
            <a:avLst/>
          </a:prstGeom>
          <a:ln w="0">
            <a:noFill/>
          </a:ln>
        </p:spPr>
      </p:pic>
      <p:pic>
        <p:nvPicPr>
          <p:cNvPr id="307" name="" descr=""/>
          <p:cNvPicPr/>
          <p:nvPr/>
        </p:nvPicPr>
        <p:blipFill>
          <a:blip r:embed="rId2"/>
          <a:stretch/>
        </p:blipFill>
        <p:spPr>
          <a:xfrm>
            <a:off x="496800" y="2404080"/>
            <a:ext cx="8875440" cy="308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88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KMP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CustomShape 89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CustomShape 90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496800" y="2404080"/>
            <a:ext cx="8875800" cy="3082320"/>
          </a:xfrm>
          <a:prstGeom prst="rect">
            <a:avLst/>
          </a:prstGeom>
          <a:ln w="0">
            <a:noFill/>
          </a:ln>
        </p:spPr>
      </p:pic>
      <p:pic>
        <p:nvPicPr>
          <p:cNvPr id="312" name="" descr=""/>
          <p:cNvPicPr/>
          <p:nvPr/>
        </p:nvPicPr>
        <p:blipFill>
          <a:blip r:embed="rId2"/>
          <a:stretch/>
        </p:blipFill>
        <p:spPr>
          <a:xfrm>
            <a:off x="496800" y="2404080"/>
            <a:ext cx="8875800" cy="3082320"/>
          </a:xfrm>
          <a:prstGeom prst="rect">
            <a:avLst/>
          </a:prstGeom>
          <a:ln w="0">
            <a:noFill/>
          </a:ln>
        </p:spPr>
      </p:pic>
      <p:sp>
        <p:nvSpPr>
          <p:cNvPr id="313" name=""/>
          <p:cNvSpPr txBox="1"/>
          <p:nvPr/>
        </p:nvSpPr>
        <p:spPr>
          <a:xfrm>
            <a:off x="3657600" y="1946880"/>
            <a:ext cx="18288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………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..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92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KMP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CustomShape 93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CustomShape 94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1"/>
          <a:stretch/>
        </p:blipFill>
        <p:spPr>
          <a:xfrm>
            <a:off x="496800" y="2404080"/>
            <a:ext cx="8875800" cy="3082320"/>
          </a:xfrm>
          <a:prstGeom prst="rect">
            <a:avLst/>
          </a:prstGeom>
          <a:ln w="0">
            <a:noFill/>
          </a:ln>
        </p:spPr>
      </p:pic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496800" y="2404080"/>
            <a:ext cx="8875440" cy="308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96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KMP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CustomShape 97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CustomShape 98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496800" y="2404080"/>
            <a:ext cx="8875800" cy="3082320"/>
          </a:xfrm>
          <a:prstGeom prst="rect">
            <a:avLst/>
          </a:prstGeom>
          <a:ln w="0">
            <a:noFill/>
          </a:ln>
        </p:spPr>
      </p:pic>
      <p:pic>
        <p:nvPicPr>
          <p:cNvPr id="323" name="" descr=""/>
          <p:cNvPicPr/>
          <p:nvPr/>
        </p:nvPicPr>
        <p:blipFill>
          <a:blip r:embed="rId2"/>
          <a:stretch/>
        </p:blipFill>
        <p:spPr>
          <a:xfrm>
            <a:off x="457200" y="2401920"/>
            <a:ext cx="8915400" cy="3096000"/>
          </a:xfrm>
          <a:prstGeom prst="rect">
            <a:avLst/>
          </a:prstGeom>
          <a:ln w="0">
            <a:noFill/>
          </a:ln>
        </p:spPr>
      </p:pic>
      <p:sp>
        <p:nvSpPr>
          <p:cNvPr id="324" name=""/>
          <p:cNvSpPr txBox="1"/>
          <p:nvPr/>
        </p:nvSpPr>
        <p:spPr>
          <a:xfrm>
            <a:off x="3657600" y="1946880"/>
            <a:ext cx="18288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………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..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3"/>
          <a:srcRect l="0" t="0" r="20168" b="0"/>
          <a:stretch/>
        </p:blipFill>
        <p:spPr>
          <a:xfrm>
            <a:off x="3677040" y="5763240"/>
            <a:ext cx="1809000" cy="40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56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KMP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CustomShape 60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CustomShape 61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9" name="" descr=""/>
          <p:cNvPicPr/>
          <p:nvPr/>
        </p:nvPicPr>
        <p:blipFill>
          <a:blip r:embed="rId1"/>
          <a:stretch/>
        </p:blipFill>
        <p:spPr>
          <a:xfrm>
            <a:off x="496800" y="2404080"/>
            <a:ext cx="8875800" cy="3082320"/>
          </a:xfrm>
          <a:prstGeom prst="rect">
            <a:avLst/>
          </a:prstGeom>
          <a:ln w="0">
            <a:noFill/>
          </a:ln>
        </p:spPr>
      </p:pic>
      <p:pic>
        <p:nvPicPr>
          <p:cNvPr id="330" name="" descr=""/>
          <p:cNvPicPr/>
          <p:nvPr/>
        </p:nvPicPr>
        <p:blipFill>
          <a:blip r:embed="rId2"/>
          <a:stretch/>
        </p:blipFill>
        <p:spPr>
          <a:xfrm>
            <a:off x="496800" y="2505240"/>
            <a:ext cx="8875800" cy="298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00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KMP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CustomShape 103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CustomShape 104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685800" y="2514600"/>
            <a:ext cx="8748360" cy="2938320"/>
          </a:xfrm>
          <a:prstGeom prst="rect">
            <a:avLst/>
          </a:prstGeom>
          <a:ln w="0">
            <a:noFill/>
          </a:ln>
        </p:spPr>
      </p:pic>
      <p:pic>
        <p:nvPicPr>
          <p:cNvPr id="335" name="" descr=""/>
          <p:cNvPicPr/>
          <p:nvPr/>
        </p:nvPicPr>
        <p:blipFill>
          <a:blip r:embed="rId2"/>
          <a:stretch/>
        </p:blipFill>
        <p:spPr>
          <a:xfrm>
            <a:off x="3677040" y="5762880"/>
            <a:ext cx="2266560" cy="40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02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KMP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CustomShape 105"/>
          <p:cNvSpPr/>
          <p:nvPr/>
        </p:nvSpPr>
        <p:spPr>
          <a:xfrm>
            <a:off x="300600" y="1800000"/>
            <a:ext cx="9171000" cy="46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Evita comparações repetidas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Necessita pré-processamento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LPS (Vetor)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CustomShape 107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CustomShape 108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1"/>
          <a:stretch/>
        </p:blipFill>
        <p:spPr>
          <a:xfrm>
            <a:off x="4510440" y="1801080"/>
            <a:ext cx="4862160" cy="1399320"/>
          </a:xfrm>
          <a:prstGeom prst="rect">
            <a:avLst/>
          </a:prstGeom>
          <a:ln w="0">
            <a:noFill/>
          </a:ln>
        </p:spPr>
      </p:pic>
      <p:pic>
        <p:nvPicPr>
          <p:cNvPr id="341" name="" descr=""/>
          <p:cNvPicPr/>
          <p:nvPr/>
        </p:nvPicPr>
        <p:blipFill>
          <a:blip r:embed="rId2"/>
          <a:stretch/>
        </p:blipFill>
        <p:spPr>
          <a:xfrm>
            <a:off x="4536000" y="3418920"/>
            <a:ext cx="4800600" cy="1381680"/>
          </a:xfrm>
          <a:prstGeom prst="rect">
            <a:avLst/>
          </a:prstGeom>
          <a:ln w="0">
            <a:noFill/>
          </a:ln>
        </p:spPr>
      </p:pic>
      <p:pic>
        <p:nvPicPr>
          <p:cNvPr id="342" name="" descr=""/>
          <p:cNvPicPr/>
          <p:nvPr/>
        </p:nvPicPr>
        <p:blipFill>
          <a:blip r:embed="rId3"/>
          <a:stretch/>
        </p:blipFill>
        <p:spPr>
          <a:xfrm>
            <a:off x="4536000" y="4944600"/>
            <a:ext cx="4836600" cy="139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10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CustomShape 111"/>
          <p:cNvSpPr/>
          <p:nvPr/>
        </p:nvSpPr>
        <p:spPr>
          <a:xfrm>
            <a:off x="300600" y="1800000"/>
            <a:ext cx="9171000" cy="46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Eficiente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Hash-Based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Rolling Hash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Comprimento do padrão (janela)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Base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Primo (hash)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864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CustomShape 112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CustomShape 113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CustomShape 115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" name="" descr=""/>
          <p:cNvPicPr/>
          <p:nvPr/>
        </p:nvPicPr>
        <p:blipFill>
          <a:blip r:embed="rId1"/>
          <a:stretch/>
        </p:blipFill>
        <p:spPr>
          <a:xfrm>
            <a:off x="4800600" y="3215520"/>
            <a:ext cx="4343400" cy="1585080"/>
          </a:xfrm>
          <a:prstGeom prst="rect">
            <a:avLst/>
          </a:prstGeom>
          <a:ln w="0">
            <a:noFill/>
          </a:ln>
        </p:spPr>
      </p:pic>
      <p:pic>
        <p:nvPicPr>
          <p:cNvPr id="349" name="" descr=""/>
          <p:cNvPicPr/>
          <p:nvPr/>
        </p:nvPicPr>
        <p:blipFill>
          <a:blip r:embed="rId2"/>
          <a:stretch/>
        </p:blipFill>
        <p:spPr>
          <a:xfrm>
            <a:off x="2286000" y="5810760"/>
            <a:ext cx="4609800" cy="36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210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CustomShape 215"/>
          <p:cNvSpPr/>
          <p:nvPr/>
        </p:nvSpPr>
        <p:spPr>
          <a:xfrm>
            <a:off x="300600" y="1800000"/>
            <a:ext cx="9171000" cy="46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Deslizar a janela sobre o texto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Para cada posição da janela: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Aplicar a fórmula de rolling hash para remover o caractere mais à esquerda e adicionar o novo caractere à direita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Comparar o hash da janela com o hash do padrão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Se houver igualdade, comparar caractere a caractere para confirmar correspondência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CustomShape 216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CustomShape 217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CustomShape 218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685800" y="4129920"/>
            <a:ext cx="4343400" cy="1585080"/>
          </a:xfrm>
          <a:prstGeom prst="rect">
            <a:avLst/>
          </a:prstGeom>
          <a:ln w="0">
            <a:noFill/>
          </a:ln>
        </p:spPr>
      </p:pic>
      <p:pic>
        <p:nvPicPr>
          <p:cNvPr id="356" name="" descr=""/>
          <p:cNvPicPr/>
          <p:nvPr/>
        </p:nvPicPr>
        <p:blipFill>
          <a:blip r:embed="rId2"/>
          <a:stretch/>
        </p:blipFill>
        <p:spPr>
          <a:xfrm>
            <a:off x="2971800" y="5943600"/>
            <a:ext cx="4609800" cy="36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62"/>
          <p:cNvSpPr/>
          <p:nvPr/>
        </p:nvSpPr>
        <p:spPr>
          <a:xfrm>
            <a:off x="360000" y="333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Pattern Matching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Correspondência de Cadeias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16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CustomShape 117"/>
          <p:cNvSpPr/>
          <p:nvPr/>
        </p:nvSpPr>
        <p:spPr>
          <a:xfrm>
            <a:off x="300600" y="1800000"/>
            <a:ext cx="9171000" cy="46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CustomShape 118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CustomShape 119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CustomShape 120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2" name="" descr=""/>
          <p:cNvPicPr/>
          <p:nvPr/>
        </p:nvPicPr>
        <p:blipFill>
          <a:blip r:embed="rId1"/>
          <a:stretch/>
        </p:blipFill>
        <p:spPr>
          <a:xfrm>
            <a:off x="0" y="1371600"/>
            <a:ext cx="4343400" cy="1585080"/>
          </a:xfrm>
          <a:prstGeom prst="rect">
            <a:avLst/>
          </a:prstGeom>
          <a:ln w="0">
            <a:noFill/>
          </a:ln>
        </p:spPr>
      </p:pic>
      <p:pic>
        <p:nvPicPr>
          <p:cNvPr id="363" name="" descr=""/>
          <p:cNvPicPr/>
          <p:nvPr/>
        </p:nvPicPr>
        <p:blipFill>
          <a:blip r:embed="rId2"/>
          <a:stretch/>
        </p:blipFill>
        <p:spPr>
          <a:xfrm>
            <a:off x="3886200" y="3197520"/>
            <a:ext cx="4737240" cy="914400"/>
          </a:xfrm>
          <a:prstGeom prst="rect">
            <a:avLst/>
          </a:prstGeom>
          <a:ln w="0">
            <a:noFill/>
          </a:ln>
        </p:spPr>
      </p:pic>
      <p:pic>
        <p:nvPicPr>
          <p:cNvPr id="364" name="" descr=""/>
          <p:cNvPicPr/>
          <p:nvPr/>
        </p:nvPicPr>
        <p:blipFill>
          <a:blip r:embed="rId3"/>
          <a:stretch/>
        </p:blipFill>
        <p:spPr>
          <a:xfrm>
            <a:off x="300600" y="3512880"/>
            <a:ext cx="3447720" cy="373320"/>
          </a:xfrm>
          <a:prstGeom prst="rect">
            <a:avLst/>
          </a:prstGeom>
          <a:ln w="0">
            <a:noFill/>
          </a:ln>
        </p:spPr>
      </p:pic>
      <p:pic>
        <p:nvPicPr>
          <p:cNvPr id="365" name="" descr=""/>
          <p:cNvPicPr/>
          <p:nvPr/>
        </p:nvPicPr>
        <p:blipFill>
          <a:blip r:embed="rId4"/>
          <a:stretch/>
        </p:blipFill>
        <p:spPr>
          <a:xfrm>
            <a:off x="5029200" y="1733760"/>
            <a:ext cx="2495160" cy="78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202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CustomShape 203"/>
          <p:cNvSpPr/>
          <p:nvPr/>
        </p:nvSpPr>
        <p:spPr>
          <a:xfrm>
            <a:off x="300600" y="1800000"/>
            <a:ext cx="9171000" cy="46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CustomShape 204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CustomShape 206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CustomShape 207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1" name="" descr=""/>
          <p:cNvPicPr/>
          <p:nvPr/>
        </p:nvPicPr>
        <p:blipFill>
          <a:blip r:embed="rId1"/>
          <a:stretch/>
        </p:blipFill>
        <p:spPr>
          <a:xfrm>
            <a:off x="0" y="1371600"/>
            <a:ext cx="4343400" cy="1585080"/>
          </a:xfrm>
          <a:prstGeom prst="rect">
            <a:avLst/>
          </a:prstGeom>
          <a:ln w="0">
            <a:noFill/>
          </a:ln>
        </p:spPr>
      </p:pic>
      <p:pic>
        <p:nvPicPr>
          <p:cNvPr id="372" name="" descr=""/>
          <p:cNvPicPr/>
          <p:nvPr/>
        </p:nvPicPr>
        <p:blipFill>
          <a:blip r:embed="rId2"/>
          <a:stretch/>
        </p:blipFill>
        <p:spPr>
          <a:xfrm>
            <a:off x="3886200" y="3197520"/>
            <a:ext cx="4737240" cy="914400"/>
          </a:xfrm>
          <a:prstGeom prst="rect">
            <a:avLst/>
          </a:prstGeom>
          <a:ln w="0">
            <a:noFill/>
          </a:ln>
        </p:spPr>
      </p:pic>
      <p:pic>
        <p:nvPicPr>
          <p:cNvPr id="373" name="" descr=""/>
          <p:cNvPicPr/>
          <p:nvPr/>
        </p:nvPicPr>
        <p:blipFill>
          <a:blip r:embed="rId3"/>
          <a:stretch/>
        </p:blipFill>
        <p:spPr>
          <a:xfrm>
            <a:off x="300600" y="3512880"/>
            <a:ext cx="3447720" cy="373320"/>
          </a:xfrm>
          <a:prstGeom prst="rect">
            <a:avLst/>
          </a:prstGeom>
          <a:ln w="0">
            <a:noFill/>
          </a:ln>
        </p:spPr>
      </p:pic>
      <p:pic>
        <p:nvPicPr>
          <p:cNvPr id="374" name="" descr=""/>
          <p:cNvPicPr/>
          <p:nvPr/>
        </p:nvPicPr>
        <p:blipFill>
          <a:blip r:embed="rId4"/>
          <a:stretch/>
        </p:blipFill>
        <p:spPr>
          <a:xfrm>
            <a:off x="5029200" y="1733760"/>
            <a:ext cx="2495160" cy="78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22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CustomShape 123"/>
          <p:cNvSpPr/>
          <p:nvPr/>
        </p:nvSpPr>
        <p:spPr>
          <a:xfrm>
            <a:off x="300600" y="1800000"/>
            <a:ext cx="9171000" cy="46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CustomShape 124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CustomShape 125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CustomShape 126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0" name="" descr=""/>
          <p:cNvPicPr/>
          <p:nvPr/>
        </p:nvPicPr>
        <p:blipFill>
          <a:blip r:embed="rId1"/>
          <a:stretch/>
        </p:blipFill>
        <p:spPr>
          <a:xfrm>
            <a:off x="0" y="1371600"/>
            <a:ext cx="4343400" cy="1585080"/>
          </a:xfrm>
          <a:prstGeom prst="rect">
            <a:avLst/>
          </a:prstGeom>
          <a:ln w="0">
            <a:noFill/>
          </a:ln>
        </p:spPr>
      </p:pic>
      <p:pic>
        <p:nvPicPr>
          <p:cNvPr id="381" name="" descr=""/>
          <p:cNvPicPr/>
          <p:nvPr/>
        </p:nvPicPr>
        <p:blipFill>
          <a:blip r:embed="rId2"/>
          <a:stretch/>
        </p:blipFill>
        <p:spPr>
          <a:xfrm>
            <a:off x="3886200" y="3197520"/>
            <a:ext cx="4737240" cy="914400"/>
          </a:xfrm>
          <a:prstGeom prst="rect">
            <a:avLst/>
          </a:prstGeom>
          <a:ln w="0">
            <a:noFill/>
          </a:ln>
        </p:spPr>
      </p:pic>
      <p:pic>
        <p:nvPicPr>
          <p:cNvPr id="382" name="" descr=""/>
          <p:cNvPicPr/>
          <p:nvPr/>
        </p:nvPicPr>
        <p:blipFill>
          <a:blip r:embed="rId3"/>
          <a:stretch/>
        </p:blipFill>
        <p:spPr>
          <a:xfrm>
            <a:off x="3889800" y="4111920"/>
            <a:ext cx="4761000" cy="919080"/>
          </a:xfrm>
          <a:prstGeom prst="rect">
            <a:avLst/>
          </a:prstGeom>
          <a:ln w="0">
            <a:noFill/>
          </a:ln>
        </p:spPr>
      </p:pic>
      <p:pic>
        <p:nvPicPr>
          <p:cNvPr id="383" name="" descr=""/>
          <p:cNvPicPr/>
          <p:nvPr/>
        </p:nvPicPr>
        <p:blipFill>
          <a:blip r:embed="rId4"/>
          <a:stretch/>
        </p:blipFill>
        <p:spPr>
          <a:xfrm>
            <a:off x="300960" y="3693240"/>
            <a:ext cx="3447720" cy="373320"/>
          </a:xfrm>
          <a:prstGeom prst="rect">
            <a:avLst/>
          </a:prstGeom>
          <a:ln w="0">
            <a:noFill/>
          </a:ln>
        </p:spPr>
      </p:pic>
      <p:pic>
        <p:nvPicPr>
          <p:cNvPr id="384" name="" descr=""/>
          <p:cNvPicPr/>
          <p:nvPr/>
        </p:nvPicPr>
        <p:blipFill>
          <a:blip r:embed="rId5"/>
          <a:stretch/>
        </p:blipFill>
        <p:spPr>
          <a:xfrm>
            <a:off x="46080" y="4680000"/>
            <a:ext cx="909720" cy="352080"/>
          </a:xfrm>
          <a:prstGeom prst="rect">
            <a:avLst/>
          </a:prstGeom>
          <a:ln w="0">
            <a:noFill/>
          </a:ln>
        </p:spPr>
      </p:pic>
      <p:pic>
        <p:nvPicPr>
          <p:cNvPr id="385" name="" descr=""/>
          <p:cNvPicPr/>
          <p:nvPr/>
        </p:nvPicPr>
        <p:blipFill>
          <a:blip r:embed="rId6"/>
          <a:stretch/>
        </p:blipFill>
        <p:spPr>
          <a:xfrm>
            <a:off x="735120" y="4644000"/>
            <a:ext cx="3082680" cy="388080"/>
          </a:xfrm>
          <a:prstGeom prst="rect">
            <a:avLst/>
          </a:prstGeom>
          <a:ln w="0">
            <a:noFill/>
          </a:ln>
        </p:spPr>
      </p:pic>
      <p:pic>
        <p:nvPicPr>
          <p:cNvPr id="386" name="" descr=""/>
          <p:cNvPicPr/>
          <p:nvPr/>
        </p:nvPicPr>
        <p:blipFill>
          <a:blip r:embed="rId7"/>
          <a:stretch/>
        </p:blipFill>
        <p:spPr>
          <a:xfrm>
            <a:off x="5029560" y="1734120"/>
            <a:ext cx="2495160" cy="78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28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CustomShape 129"/>
          <p:cNvSpPr/>
          <p:nvPr/>
        </p:nvSpPr>
        <p:spPr>
          <a:xfrm>
            <a:off x="300600" y="1800000"/>
            <a:ext cx="9171000" cy="46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CustomShape 130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CustomShape 131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CustomShape 132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2" name="" descr=""/>
          <p:cNvPicPr/>
          <p:nvPr/>
        </p:nvPicPr>
        <p:blipFill>
          <a:blip r:embed="rId1"/>
          <a:stretch/>
        </p:blipFill>
        <p:spPr>
          <a:xfrm>
            <a:off x="0" y="1371600"/>
            <a:ext cx="4343400" cy="1585080"/>
          </a:xfrm>
          <a:prstGeom prst="rect">
            <a:avLst/>
          </a:prstGeom>
          <a:ln w="0">
            <a:noFill/>
          </a:ln>
        </p:spPr>
      </p:pic>
      <p:pic>
        <p:nvPicPr>
          <p:cNvPr id="393" name="" descr=""/>
          <p:cNvPicPr/>
          <p:nvPr/>
        </p:nvPicPr>
        <p:blipFill>
          <a:blip r:embed="rId2"/>
          <a:stretch/>
        </p:blipFill>
        <p:spPr>
          <a:xfrm>
            <a:off x="3886200" y="3197520"/>
            <a:ext cx="4737240" cy="914400"/>
          </a:xfrm>
          <a:prstGeom prst="rect">
            <a:avLst/>
          </a:prstGeom>
          <a:ln w="0">
            <a:noFill/>
          </a:ln>
        </p:spPr>
      </p:pic>
      <p:pic>
        <p:nvPicPr>
          <p:cNvPr id="394" name="" descr=""/>
          <p:cNvPicPr/>
          <p:nvPr/>
        </p:nvPicPr>
        <p:blipFill>
          <a:blip r:embed="rId3"/>
          <a:stretch/>
        </p:blipFill>
        <p:spPr>
          <a:xfrm>
            <a:off x="3889800" y="4111920"/>
            <a:ext cx="4761000" cy="919080"/>
          </a:xfrm>
          <a:prstGeom prst="rect">
            <a:avLst/>
          </a:prstGeom>
          <a:ln w="0">
            <a:noFill/>
          </a:ln>
        </p:spPr>
      </p:pic>
      <p:pic>
        <p:nvPicPr>
          <p:cNvPr id="395" name="" descr=""/>
          <p:cNvPicPr/>
          <p:nvPr/>
        </p:nvPicPr>
        <p:blipFill>
          <a:blip r:embed="rId4"/>
          <a:stretch/>
        </p:blipFill>
        <p:spPr>
          <a:xfrm>
            <a:off x="3886200" y="5031000"/>
            <a:ext cx="4728600" cy="912600"/>
          </a:xfrm>
          <a:prstGeom prst="rect">
            <a:avLst/>
          </a:prstGeom>
          <a:ln w="0">
            <a:noFill/>
          </a:ln>
        </p:spPr>
      </p:pic>
      <p:pic>
        <p:nvPicPr>
          <p:cNvPr id="396" name="" descr=""/>
          <p:cNvPicPr/>
          <p:nvPr/>
        </p:nvPicPr>
        <p:blipFill>
          <a:blip r:embed="rId5"/>
          <a:stretch/>
        </p:blipFill>
        <p:spPr>
          <a:xfrm>
            <a:off x="3886200" y="5943600"/>
            <a:ext cx="4644720" cy="896760"/>
          </a:xfrm>
          <a:prstGeom prst="rect">
            <a:avLst/>
          </a:prstGeom>
          <a:ln w="0">
            <a:noFill/>
          </a:ln>
        </p:spPr>
      </p:pic>
      <p:pic>
        <p:nvPicPr>
          <p:cNvPr id="397" name="" descr=""/>
          <p:cNvPicPr/>
          <p:nvPr/>
        </p:nvPicPr>
        <p:blipFill>
          <a:blip r:embed="rId6"/>
          <a:stretch/>
        </p:blipFill>
        <p:spPr>
          <a:xfrm>
            <a:off x="5029920" y="1734480"/>
            <a:ext cx="2495160" cy="78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34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CustomShape 135"/>
          <p:cNvSpPr/>
          <p:nvPr/>
        </p:nvSpPr>
        <p:spPr>
          <a:xfrm>
            <a:off x="300600" y="1800000"/>
            <a:ext cx="9171000" cy="46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CustomShape 136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CustomShape 137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CustomShape 138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3" name="" descr=""/>
          <p:cNvPicPr/>
          <p:nvPr/>
        </p:nvPicPr>
        <p:blipFill>
          <a:blip r:embed="rId1"/>
          <a:stretch/>
        </p:blipFill>
        <p:spPr>
          <a:xfrm>
            <a:off x="284400" y="1798560"/>
            <a:ext cx="9591480" cy="363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40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CustomShape 141"/>
          <p:cNvSpPr/>
          <p:nvPr/>
        </p:nvSpPr>
        <p:spPr>
          <a:xfrm>
            <a:off x="300600" y="1800000"/>
            <a:ext cx="9171000" cy="46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CustomShape 142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CustomShape 143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CustomShape 144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9" name="" descr=""/>
          <p:cNvPicPr/>
          <p:nvPr/>
        </p:nvPicPr>
        <p:blipFill>
          <a:blip r:embed="rId1"/>
          <a:stretch/>
        </p:blipFill>
        <p:spPr>
          <a:xfrm>
            <a:off x="284040" y="1798560"/>
            <a:ext cx="9591480" cy="363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46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CustomShape 147"/>
          <p:cNvSpPr/>
          <p:nvPr/>
        </p:nvSpPr>
        <p:spPr>
          <a:xfrm>
            <a:off x="300600" y="1800000"/>
            <a:ext cx="9171000" cy="46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CustomShape 148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CustomShape 149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CustomShape 150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5" name="" descr=""/>
          <p:cNvPicPr/>
          <p:nvPr/>
        </p:nvPicPr>
        <p:blipFill>
          <a:blip r:embed="rId1"/>
          <a:stretch/>
        </p:blipFill>
        <p:spPr>
          <a:xfrm>
            <a:off x="284040" y="1798560"/>
            <a:ext cx="9591480" cy="363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52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CustomShape 153"/>
          <p:cNvSpPr/>
          <p:nvPr/>
        </p:nvSpPr>
        <p:spPr>
          <a:xfrm>
            <a:off x="300600" y="1800000"/>
            <a:ext cx="9171000" cy="46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CustomShape 154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CustomShape 155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CustomShape 156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1" name="" descr=""/>
          <p:cNvPicPr/>
          <p:nvPr/>
        </p:nvPicPr>
        <p:blipFill>
          <a:blip r:embed="rId1"/>
          <a:stretch/>
        </p:blipFill>
        <p:spPr>
          <a:xfrm>
            <a:off x="284040" y="1798560"/>
            <a:ext cx="9591480" cy="363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58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CustomShape 159"/>
          <p:cNvSpPr/>
          <p:nvPr/>
        </p:nvSpPr>
        <p:spPr>
          <a:xfrm>
            <a:off x="300600" y="1800000"/>
            <a:ext cx="9171000" cy="46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CustomShape 160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CustomShape 161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CustomShape 162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7" name="" descr=""/>
          <p:cNvPicPr/>
          <p:nvPr/>
        </p:nvPicPr>
        <p:blipFill>
          <a:blip r:embed="rId1"/>
          <a:stretch/>
        </p:blipFill>
        <p:spPr>
          <a:xfrm>
            <a:off x="284040" y="1798560"/>
            <a:ext cx="9591480" cy="363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64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CustomShape 165"/>
          <p:cNvSpPr/>
          <p:nvPr/>
        </p:nvSpPr>
        <p:spPr>
          <a:xfrm>
            <a:off x="300600" y="1800000"/>
            <a:ext cx="9171000" cy="46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CustomShape 166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CustomShape 167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CustomShape 168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3" name="" descr=""/>
          <p:cNvPicPr/>
          <p:nvPr/>
        </p:nvPicPr>
        <p:blipFill>
          <a:blip r:embed="rId1"/>
          <a:stretch/>
        </p:blipFill>
        <p:spPr>
          <a:xfrm>
            <a:off x="284040" y="1798560"/>
            <a:ext cx="9591480" cy="363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8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Correspondência de Cadeias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CustomShape 9"/>
          <p:cNvSpPr/>
          <p:nvPr/>
        </p:nvSpPr>
        <p:spPr>
          <a:xfrm>
            <a:off x="300600" y="1800000"/>
            <a:ext cx="9171000" cy="46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Problema: 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Encontrar todas as ocorrências de um padrão dentro de uma sequência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Aplicações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Busca de Texto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DNA, RNA, proteínas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Compiladores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Compressão de dados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CiberSegurança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CustomShape 10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CustomShape 11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4800600" y="2514600"/>
            <a:ext cx="2514600" cy="2514600"/>
          </a:xfrm>
          <a:prstGeom prst="rect">
            <a:avLst/>
          </a:prstGeom>
          <a:ln w="0">
            <a:noFill/>
          </a:ln>
        </p:spPr>
      </p:pic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3693600" y="5382000"/>
            <a:ext cx="4633560" cy="139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70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CustomShape 171"/>
          <p:cNvSpPr/>
          <p:nvPr/>
        </p:nvSpPr>
        <p:spPr>
          <a:xfrm>
            <a:off x="300600" y="1800000"/>
            <a:ext cx="9171000" cy="46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CustomShape 172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CustomShape 173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CustomShape 174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9" name="" descr=""/>
          <p:cNvPicPr/>
          <p:nvPr/>
        </p:nvPicPr>
        <p:blipFill>
          <a:blip r:embed="rId1"/>
          <a:stretch/>
        </p:blipFill>
        <p:spPr>
          <a:xfrm>
            <a:off x="284040" y="1798560"/>
            <a:ext cx="9591480" cy="363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76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CustomShape 177"/>
          <p:cNvSpPr/>
          <p:nvPr/>
        </p:nvSpPr>
        <p:spPr>
          <a:xfrm>
            <a:off x="300600" y="1800000"/>
            <a:ext cx="9171000" cy="46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CustomShape 178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CustomShape 179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CustomShape 180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5" name="" descr=""/>
          <p:cNvPicPr/>
          <p:nvPr/>
        </p:nvPicPr>
        <p:blipFill>
          <a:blip r:embed="rId1"/>
          <a:stretch/>
        </p:blipFill>
        <p:spPr>
          <a:xfrm>
            <a:off x="284040" y="1798560"/>
            <a:ext cx="9591480" cy="363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82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CustomShape 183"/>
          <p:cNvSpPr/>
          <p:nvPr/>
        </p:nvSpPr>
        <p:spPr>
          <a:xfrm>
            <a:off x="300600" y="1800000"/>
            <a:ext cx="9171000" cy="46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CustomShape 184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CustomShape 185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CustomShape 186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1" name="" descr=""/>
          <p:cNvPicPr/>
          <p:nvPr/>
        </p:nvPicPr>
        <p:blipFill>
          <a:blip r:embed="rId1"/>
          <a:stretch/>
        </p:blipFill>
        <p:spPr>
          <a:xfrm>
            <a:off x="284040" y="1798560"/>
            <a:ext cx="9591480" cy="3638160"/>
          </a:xfrm>
          <a:prstGeom prst="rect">
            <a:avLst/>
          </a:prstGeom>
          <a:ln w="0">
            <a:noFill/>
          </a:ln>
        </p:spPr>
      </p:pic>
      <p:sp>
        <p:nvSpPr>
          <p:cNvPr id="452" name=""/>
          <p:cNvSpPr txBox="1"/>
          <p:nvPr/>
        </p:nvSpPr>
        <p:spPr>
          <a:xfrm>
            <a:off x="3924360" y="1425240"/>
            <a:ext cx="18288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………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..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88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CustomShape 189"/>
          <p:cNvSpPr/>
          <p:nvPr/>
        </p:nvSpPr>
        <p:spPr>
          <a:xfrm>
            <a:off x="300600" y="1800000"/>
            <a:ext cx="9171000" cy="46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CustomShape 190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CustomShape 191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CustomShape 192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8" name="" descr=""/>
          <p:cNvPicPr/>
          <p:nvPr/>
        </p:nvPicPr>
        <p:blipFill>
          <a:blip r:embed="rId1"/>
          <a:stretch/>
        </p:blipFill>
        <p:spPr>
          <a:xfrm>
            <a:off x="284040" y="1798560"/>
            <a:ext cx="9591480" cy="3638160"/>
          </a:xfrm>
          <a:prstGeom prst="rect">
            <a:avLst/>
          </a:prstGeom>
          <a:ln w="0">
            <a:noFill/>
          </a:ln>
        </p:spPr>
      </p:pic>
      <p:sp>
        <p:nvSpPr>
          <p:cNvPr id="459" name=""/>
          <p:cNvSpPr txBox="1"/>
          <p:nvPr/>
        </p:nvSpPr>
        <p:spPr>
          <a:xfrm>
            <a:off x="3924360" y="1425240"/>
            <a:ext cx="18288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………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..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94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CustomShape 195"/>
          <p:cNvSpPr/>
          <p:nvPr/>
        </p:nvSpPr>
        <p:spPr>
          <a:xfrm>
            <a:off x="300600" y="1800000"/>
            <a:ext cx="9171000" cy="46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CustomShape 196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CustomShape 197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CustomShape 198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"/>
          <p:cNvSpPr txBox="1"/>
          <p:nvPr/>
        </p:nvSpPr>
        <p:spPr>
          <a:xfrm>
            <a:off x="300600" y="1800000"/>
            <a:ext cx="18288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Falso Positivo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6" name="" descr=""/>
          <p:cNvPicPr/>
          <p:nvPr/>
        </p:nvPicPr>
        <p:blipFill>
          <a:blip r:embed="rId1"/>
          <a:stretch/>
        </p:blipFill>
        <p:spPr>
          <a:xfrm>
            <a:off x="228600" y="2305440"/>
            <a:ext cx="9591480" cy="363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242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CustomShape 243"/>
          <p:cNvSpPr/>
          <p:nvPr/>
        </p:nvSpPr>
        <p:spPr>
          <a:xfrm>
            <a:off x="300600" y="1800000"/>
            <a:ext cx="9171000" cy="46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CustomShape 244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CustomShape 245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CustomShape 246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Rabin-Karp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2" name="" descr=""/>
          <p:cNvPicPr/>
          <p:nvPr/>
        </p:nvPicPr>
        <p:blipFill>
          <a:blip r:embed="rId1"/>
          <a:stretch/>
        </p:blipFill>
        <p:spPr>
          <a:xfrm>
            <a:off x="238320" y="2305440"/>
            <a:ext cx="9591480" cy="3638160"/>
          </a:xfrm>
          <a:prstGeom prst="rect">
            <a:avLst/>
          </a:prstGeom>
          <a:ln w="0">
            <a:noFill/>
          </a:ln>
        </p:spPr>
      </p:pic>
      <p:sp>
        <p:nvSpPr>
          <p:cNvPr id="473" name=""/>
          <p:cNvSpPr txBox="1"/>
          <p:nvPr/>
        </p:nvSpPr>
        <p:spPr>
          <a:xfrm>
            <a:off x="3657600" y="6172200"/>
            <a:ext cx="2971800" cy="641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Pior Caso == Força Bruta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"/>
          <p:cNvSpPr txBox="1"/>
          <p:nvPr/>
        </p:nvSpPr>
        <p:spPr>
          <a:xfrm>
            <a:off x="300600" y="1800000"/>
            <a:ext cx="18288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Falso Positivo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200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CustomShape 205"/>
          <p:cNvSpPr/>
          <p:nvPr/>
        </p:nvSpPr>
        <p:spPr>
          <a:xfrm>
            <a:off x="300600" y="1800000"/>
            <a:ext cx="9171000" cy="46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CustomShape 248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CustomShape 249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CustomShape 250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Lets Code!!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6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Correspondência de Cadeias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CustomShape 7"/>
          <p:cNvSpPr/>
          <p:nvPr/>
        </p:nvSpPr>
        <p:spPr>
          <a:xfrm>
            <a:off x="300600" y="1800000"/>
            <a:ext cx="9171000" cy="46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Algoritmos: 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Correspondência Exata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3" marL="864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Força – Bruta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3" marL="864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KMP 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3" marL="864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Rabin-Karp 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Aproximação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3" marL="864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Edit Distance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CustomShape 12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CustomShape 13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5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Força Bruta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CustomShape 16"/>
          <p:cNvSpPr/>
          <p:nvPr/>
        </p:nvSpPr>
        <p:spPr>
          <a:xfrm>
            <a:off x="300600" y="1800000"/>
            <a:ext cx="9171000" cy="46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Compara o padrão P com todas as substrings possíveis do texto T de mesmo comprimento que P, posição por posição.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Percorrer o texto do índice 0 até n−m (onde n= tamanho do texto, m = tamanho do padrão).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Para cada posição i do texto: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Comparar T[i..i+m−1] com P[0..m−1], caractere por caractere.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Se todos os caracteres coincidem, registrar que o padrão foi encontrado na posição i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Repetir até o final da sequência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CustomShape 17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CustomShape 18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1995840" y="4989600"/>
            <a:ext cx="6919560" cy="162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20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Força Bruta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CustomShape 22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CustomShape 23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685800" y="3200400"/>
            <a:ext cx="8647200" cy="202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21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Força Bruta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CustomShape 25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CustomShape 26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685800" y="3200400"/>
            <a:ext cx="8647200" cy="2024280"/>
          </a:xfrm>
          <a:prstGeom prst="rect">
            <a:avLst/>
          </a:prstGeom>
          <a:ln w="0">
            <a:noFill/>
          </a:ln>
        </p:spPr>
      </p:pic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685800" y="3230280"/>
            <a:ext cx="8519760" cy="199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28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Força Bruta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CustomShape 29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07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CustomShape 30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685800" y="3200400"/>
            <a:ext cx="8647200" cy="2024280"/>
          </a:xfrm>
          <a:prstGeom prst="rect">
            <a:avLst/>
          </a:prstGeom>
          <a:ln w="0">
            <a:noFill/>
          </a:ln>
        </p:spPr>
      </p:pic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685800" y="3233520"/>
            <a:ext cx="8647920" cy="202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1742</TotalTime>
  <Application>LibreOffice/24.2.7.2$Linux_X86_64 LibreOffice_project/420$Build-2</Application>
  <AppVersion>15.0000</AppVersion>
  <Words>778</Words>
  <Paragraphs>278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cp:lastPrinted>2025-09-19T12:13:14Z</cp:lastPrinted>
  <dcterms:modified xsi:type="dcterms:W3CDTF">2025-09-19T12:24:33Z</dcterms:modified>
  <cp:revision>166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25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25</vt:i4>
  </property>
</Properties>
</file>